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1C145-317C-4DEC-9A6B-045D66B7A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D6000B-1989-A34B-A70C-22207D14195F}" type="datetimeFigureOut">
              <a:rPr lang="en-US" smtClean="0"/>
              <a:pPr/>
              <a:t>3/1/15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1274C5-CAE0-A045-9274-C7C3C44B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results?search_query=mel+brooks+10+commandmen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ox4oTYdIQ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LNKKI23R1vEC&amp;pg=PA172&amp;lpg=PA172&amp;dq=jewish+culture+frustrations&amp;source=bl&amp;ots=yORWGLSgUX&amp;sig=PYdHzQdu_4ClfbFyG0Ryljw0lFY&amp;hl=en&amp;sa=X&amp;ei=xW7vVODzH5C1ogSatoHIAw&amp;ved=0CB4Q6AEwAA%23v=onepage&amp;q=jewish%20culture%20frustrations&amp;f=false" TargetMode="External"/><Relationship Id="rId4" Type="http://schemas.openxmlformats.org/officeDocument/2006/relationships/hyperlink" Target="http://www.jewfaq.org/glossary.htm" TargetMode="External"/><Relationship Id="rId5" Type="http://schemas.openxmlformats.org/officeDocument/2006/relationships/hyperlink" Target="http://www.jewishutah.com/library/article_cdo/aid/45132/jewish/What-Makes-a-Jew-Jewish.htm" TargetMode="External"/><Relationship Id="rId6" Type="http://schemas.openxmlformats.org/officeDocument/2006/relationships/hyperlink" Target="http://www.9thsouthdeli.com/deli-menus/" TargetMode="External"/><Relationship Id="rId7" Type="http://schemas.openxmlformats.org/officeDocument/2006/relationships/hyperlink" Target="http://www.feldmansdeli.com/" TargetMode="External"/><Relationship Id="rId8" Type="http://schemas.openxmlformats.org/officeDocument/2006/relationships/hyperlink" Target="http://www.patheos.com/Library/Judaism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thodox-jew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Jesus was a Jew, but only on his mother’s side.</a:t>
            </a:r>
          </a:p>
          <a:p>
            <a:pPr algn="r"/>
            <a:r>
              <a:rPr lang="en-US" i="1" dirty="0" smtClean="0"/>
              <a:t> - Archie Bunker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Jewish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806"/>
            <a:ext cx="8229600" cy="4895028"/>
          </a:xfrm>
        </p:spPr>
        <p:txBody>
          <a:bodyPr anchor="ctr"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027" dirty="0" smtClean="0"/>
              <a:t>Roots are traced back as far as 2000 B.C.E.</a:t>
            </a:r>
          </a:p>
          <a:p>
            <a:endParaRPr lang="en-US" sz="3027" dirty="0" smtClean="0"/>
          </a:p>
          <a:p>
            <a:r>
              <a:rPr lang="en-US" sz="3027" dirty="0" smtClean="0"/>
              <a:t>Modern day Israel and Palestine is believed to be the location of origin.</a:t>
            </a:r>
          </a:p>
          <a:p>
            <a:endParaRPr lang="en-US" sz="3027" dirty="0" smtClean="0"/>
          </a:p>
          <a:p>
            <a:r>
              <a:rPr lang="en-US" sz="3027" dirty="0" smtClean="0"/>
              <a:t>At the time was known as Canaan.</a:t>
            </a:r>
          </a:p>
          <a:p>
            <a:endParaRPr lang="en-US" sz="3027" dirty="0" smtClean="0"/>
          </a:p>
          <a:p>
            <a:r>
              <a:rPr lang="en-US" sz="3027" dirty="0" smtClean="0"/>
              <a:t>Approximately 14,000,000 followers.</a:t>
            </a:r>
          </a:p>
          <a:p>
            <a:endParaRPr lang="en-US" sz="3027" dirty="0" smtClean="0"/>
          </a:p>
          <a:p>
            <a:r>
              <a:rPr lang="en-US" sz="3027" dirty="0" smtClean="0"/>
              <a:t>Sacred text is called the Torah.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https://www.youtube.com/results?search_query=mel+brooks+10+</a:t>
            </a:r>
            <a:r>
              <a:rPr lang="en-US" dirty="0" smtClean="0">
                <a:hlinkClick r:id="rId2"/>
              </a:rPr>
              <a:t>commandments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began…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Kashrut</a:t>
            </a:r>
            <a:r>
              <a:rPr lang="en-US" dirty="0" smtClean="0"/>
              <a:t> – laws of eating.</a:t>
            </a:r>
          </a:p>
          <a:p>
            <a:r>
              <a:rPr lang="en-US" dirty="0" smtClean="0"/>
              <a:t>Shabbat – Sabbath or holy day, Saturday.</a:t>
            </a:r>
          </a:p>
          <a:p>
            <a:r>
              <a:rPr lang="en-US" dirty="0" smtClean="0"/>
              <a:t>Kosher – foods permitted by the Torah for various reasons.</a:t>
            </a:r>
          </a:p>
          <a:p>
            <a:r>
              <a:rPr lang="en-US" dirty="0" smtClean="0"/>
              <a:t>Bat Mitzvah – adulthood for girls at age 12.</a:t>
            </a:r>
          </a:p>
          <a:p>
            <a:r>
              <a:rPr lang="en-US" dirty="0" smtClean="0"/>
              <a:t>Bar Mitzvah – adulthood for boys also age 12.</a:t>
            </a:r>
          </a:p>
          <a:p>
            <a:r>
              <a:rPr lang="en-US" dirty="0" smtClean="0"/>
              <a:t>Brit </a:t>
            </a:r>
            <a:r>
              <a:rPr lang="en-US" dirty="0" err="1" smtClean="0"/>
              <a:t>Millah</a:t>
            </a:r>
            <a:r>
              <a:rPr lang="en-US" dirty="0" smtClean="0"/>
              <a:t> – circumcision on the 8</a:t>
            </a:r>
            <a:r>
              <a:rPr lang="en-US" baseline="30000" dirty="0" smtClean="0"/>
              <a:t>th</a:t>
            </a:r>
            <a:r>
              <a:rPr lang="en-US" dirty="0" smtClean="0"/>
              <a:t> day after birth.</a:t>
            </a:r>
          </a:p>
          <a:p>
            <a:r>
              <a:rPr lang="en-US" dirty="0" err="1" smtClean="0"/>
              <a:t>Kiddish</a:t>
            </a:r>
            <a:r>
              <a:rPr lang="en-US" dirty="0" smtClean="0"/>
              <a:t> – celebration on the Sabbath for girls following birth.</a:t>
            </a:r>
          </a:p>
          <a:p>
            <a:r>
              <a:rPr lang="en-US" dirty="0" err="1" smtClean="0"/>
              <a:t>Chuppah</a:t>
            </a:r>
            <a:r>
              <a:rPr lang="en-US" dirty="0" smtClean="0"/>
              <a:t> – ceremony at the beginning of the wedding where a glass is broken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you may know…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Purim</a:t>
            </a:r>
          </a:p>
          <a:p>
            <a:r>
              <a:rPr lang="en-US" dirty="0" smtClean="0"/>
              <a:t>Passover</a:t>
            </a:r>
          </a:p>
          <a:p>
            <a:r>
              <a:rPr lang="en-US" dirty="0" smtClean="0"/>
              <a:t>Second Passover</a:t>
            </a:r>
          </a:p>
          <a:p>
            <a:r>
              <a:rPr lang="en-US" dirty="0" smtClean="0"/>
              <a:t>Lag </a:t>
            </a:r>
            <a:r>
              <a:rPr lang="en-US" dirty="0" err="1" smtClean="0"/>
              <a:t>BaOmer</a:t>
            </a:r>
            <a:endParaRPr lang="en-US" dirty="0" smtClean="0"/>
          </a:p>
          <a:p>
            <a:r>
              <a:rPr lang="en-US" dirty="0" smtClean="0"/>
              <a:t>Shavuot</a:t>
            </a:r>
          </a:p>
          <a:p>
            <a:r>
              <a:rPr lang="en-US" dirty="0" smtClean="0"/>
              <a:t>The Three Weeks</a:t>
            </a:r>
          </a:p>
          <a:p>
            <a:r>
              <a:rPr lang="en-US" dirty="0" smtClean="0"/>
              <a:t>The 15</a:t>
            </a:r>
            <a:r>
              <a:rPr lang="en-US" baseline="30000" dirty="0" smtClean="0"/>
              <a:t>th</a:t>
            </a:r>
            <a:r>
              <a:rPr lang="en-US" dirty="0" smtClean="0"/>
              <a:t> of Av</a:t>
            </a:r>
          </a:p>
          <a:p>
            <a:r>
              <a:rPr lang="en-US" dirty="0" smtClean="0"/>
              <a:t>Rosh Hashanah</a:t>
            </a:r>
          </a:p>
          <a:p>
            <a:r>
              <a:rPr lang="en-US" dirty="0" smtClean="0"/>
              <a:t>Yom Kippur</a:t>
            </a:r>
          </a:p>
          <a:p>
            <a:r>
              <a:rPr lang="en-US" dirty="0" err="1" smtClean="0"/>
              <a:t>Sukkot</a:t>
            </a:r>
            <a:endParaRPr lang="en-US" dirty="0" smtClean="0"/>
          </a:p>
          <a:p>
            <a:r>
              <a:rPr lang="en-US" dirty="0" smtClean="0"/>
              <a:t>Chanukah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B’Shevat</a:t>
            </a:r>
            <a:endParaRPr lang="en-US" dirty="0" smtClean="0"/>
          </a:p>
          <a:p>
            <a:r>
              <a:rPr lang="en-US" dirty="0" err="1" smtClean="0"/>
              <a:t>Shomer</a:t>
            </a:r>
            <a:r>
              <a:rPr lang="en-US" dirty="0" smtClean="0"/>
              <a:t> Shabbat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Holidays and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and Artifacts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57" y="1371600"/>
            <a:ext cx="2593799" cy="259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79" y="1523629"/>
            <a:ext cx="2450278" cy="244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39" y="3965399"/>
            <a:ext cx="2549885" cy="254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20534" r="18984"/>
          <a:stretch>
            <a:fillRect/>
          </a:stretch>
        </p:blipFill>
        <p:spPr>
          <a:xfrm>
            <a:off x="5903927" y="3810184"/>
            <a:ext cx="2457973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and Narrated by </a:t>
            </a:r>
            <a:r>
              <a:rPr lang="en-US" dirty="0" smtClean="0"/>
              <a:t>Svetlana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Produced my </a:t>
            </a:r>
            <a:r>
              <a:rPr lang="en-US" dirty="0" err="1" smtClean="0"/>
              <a:t>Johm</a:t>
            </a:r>
            <a:r>
              <a:rPr lang="en-US" dirty="0" smtClean="0"/>
              <a:t> </a:t>
            </a:r>
            <a:r>
              <a:rPr lang="en-US" dirty="0" smtClean="0"/>
              <a:t>McDermott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song</a:t>
            </a:r>
            <a:r>
              <a:rPr lang="en-US" dirty="0" smtClean="0"/>
              <a:t> </a:t>
            </a:r>
            <a:r>
              <a:rPr lang="en-US" dirty="0" smtClean="0"/>
              <a:t>playing</a:t>
            </a:r>
            <a:r>
              <a:rPr lang="en-US" dirty="0" smtClean="0"/>
              <a:t> </a:t>
            </a:r>
            <a:r>
              <a:rPr lang="en-US" dirty="0" smtClean="0"/>
              <a:t>is “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Nagila</a:t>
            </a:r>
            <a:r>
              <a:rPr lang="en-US" dirty="0" smtClean="0"/>
              <a:t>”.</a:t>
            </a: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cox4oTYdlQ4</a:t>
            </a: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Svetlana and John tell us how it 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www.orthodox-</a:t>
            </a:r>
            <a:r>
              <a:rPr lang="en-US" dirty="0" smtClean="0">
                <a:hlinkClick r:id="rId2"/>
              </a:rPr>
              <a:t>jews.com</a:t>
            </a:r>
            <a:endParaRPr lang="en-US" dirty="0" smtClean="0"/>
          </a:p>
          <a:p>
            <a:r>
              <a:rPr lang="en-US" dirty="0" smtClean="0"/>
              <a:t>Fishman, S. B. Jewish Life and American Culture. (2000). State University of New York Press, Albany. Taken from. </a:t>
            </a:r>
            <a:r>
              <a:rPr lang="en-US" u="sng" dirty="0" smtClean="0">
                <a:hlinkClick r:id="rId3"/>
              </a:rPr>
              <a:t>https://books.google.com/books?id=LNKKI23R1vEC&amp;pg=PA172&amp;lpg=PA172&amp;dq=jewish+culture+frustrations&amp;source=bl&amp;ots=yORWGLSgUX&amp;sig=PYdHzQdu_4ClfbFyG0Ryljw0lFY&amp;hl=en&amp;sa=X&amp;ei=xW7vVODzH5C1ogSatoHIAw&amp;ved=0CB4Q6AEwAA#v=onepage&amp;q=jewish%20culture%20frustrations&amp;f=false</a:t>
            </a:r>
            <a:endParaRPr lang="en-US" dirty="0" smtClean="0"/>
          </a:p>
          <a:p>
            <a:r>
              <a:rPr lang="en-US" dirty="0" smtClean="0"/>
              <a:t>Jewish terms. Taken from. </a:t>
            </a:r>
            <a:r>
              <a:rPr lang="en-US" u="sng" dirty="0" smtClean="0">
                <a:hlinkClick r:id="rId4"/>
              </a:rPr>
              <a:t>http://www.jewfaq.org/glossary.htm</a:t>
            </a:r>
            <a:endParaRPr lang="en-US" dirty="0" smtClean="0"/>
          </a:p>
          <a:p>
            <a:r>
              <a:rPr lang="en-US" dirty="0" err="1" smtClean="0"/>
              <a:t>Chabad</a:t>
            </a:r>
            <a:r>
              <a:rPr lang="en-US" dirty="0" smtClean="0"/>
              <a:t> </a:t>
            </a:r>
            <a:r>
              <a:rPr lang="en-US" dirty="0" err="1" smtClean="0"/>
              <a:t>Lubavitch</a:t>
            </a:r>
            <a:r>
              <a:rPr lang="en-US" dirty="0" smtClean="0"/>
              <a:t> of Utah </a:t>
            </a:r>
            <a:r>
              <a:rPr lang="en-US" u="sng" dirty="0" smtClean="0">
                <a:hlinkClick r:id="rId5"/>
              </a:rPr>
              <a:t>http://www.jewishutah.com/library/article_cdo/aid/45132/jewish/What-Makes-a-Jew-Jewish.htm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South Delicatessen </a:t>
            </a:r>
            <a:r>
              <a:rPr lang="en-US" u="sng" dirty="0" smtClean="0">
                <a:hlinkClick r:id="rId6"/>
              </a:rPr>
              <a:t>http://www.9thsouthdeli.com/deli-menus/</a:t>
            </a:r>
            <a:endParaRPr lang="en-US" dirty="0" smtClean="0"/>
          </a:p>
          <a:p>
            <a:r>
              <a:rPr lang="en-US" dirty="0" smtClean="0"/>
              <a:t>Feldman’s Deli </a:t>
            </a:r>
            <a:r>
              <a:rPr lang="en-US" u="sng" dirty="0" smtClean="0">
                <a:hlinkClick r:id="rId7"/>
              </a:rPr>
              <a:t>http://www.feldmansdeli.com/</a:t>
            </a:r>
            <a:endParaRPr lang="en-US" dirty="0" smtClean="0"/>
          </a:p>
          <a:p>
            <a:r>
              <a:rPr lang="en-US" dirty="0" err="1" smtClean="0"/>
              <a:t>Patheos</a:t>
            </a:r>
            <a:r>
              <a:rPr lang="en-US" dirty="0" smtClean="0"/>
              <a:t> Library. Taken from. </a:t>
            </a:r>
            <a:r>
              <a:rPr lang="en-US" u="sng" dirty="0" smtClean="0">
                <a:hlinkClick r:id="rId8"/>
              </a:rPr>
              <a:t>http://www.patheos.com/Library/Judaism.html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1188</TotalTime>
  <Words>421</Words>
  <Application>Microsoft Macintosh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Jewish Culture</vt:lpstr>
      <vt:lpstr>How it all began…</vt:lpstr>
      <vt:lpstr>Terms you may know…</vt:lpstr>
      <vt:lpstr>Holidays and Events</vt:lpstr>
      <vt:lpstr>Symbols and Artifacts</vt:lpstr>
      <vt:lpstr>Svetlana and John tell us how it is.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 Culture</dc:title>
  <dc:creator>Bradford Woolston</dc:creator>
  <cp:lastModifiedBy>Bradford Woolston</cp:lastModifiedBy>
  <cp:revision>10</cp:revision>
  <dcterms:created xsi:type="dcterms:W3CDTF">2015-03-01T17:39:14Z</dcterms:created>
  <dcterms:modified xsi:type="dcterms:W3CDTF">2015-03-01T19:36:39Z</dcterms:modified>
</cp:coreProperties>
</file>